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6" r:id="rId3"/>
  </p:sldIdLst>
  <p:sldSz cx="15119350" cy="10691813"/>
  <p:notesSz cx="9866313" cy="142954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47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94" y="-384"/>
      </p:cViewPr>
      <p:guideLst>
        <p:guide orient="horz" pos="3368"/>
        <p:guide pos="47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0"/>
            </a:lvl1pPr>
            <a:lvl2pPr marL="712470" indent="0" algn="ctr">
              <a:buNone/>
              <a:defRPr sz="3120"/>
            </a:lvl2pPr>
            <a:lvl3pPr marL="1425575" indent="0" algn="ctr">
              <a:buNone/>
              <a:defRPr sz="2805"/>
            </a:lvl3pPr>
            <a:lvl4pPr marL="2138045" indent="0" algn="ctr">
              <a:buNone/>
              <a:defRPr sz="2495"/>
            </a:lvl4pPr>
            <a:lvl5pPr marL="2851150" indent="0" algn="ctr">
              <a:buNone/>
              <a:defRPr sz="2495"/>
            </a:lvl5pPr>
            <a:lvl6pPr marL="3563620" indent="0" algn="ctr">
              <a:buNone/>
              <a:defRPr sz="2495"/>
            </a:lvl6pPr>
            <a:lvl7pPr marL="4276725" indent="0" algn="ctr">
              <a:buNone/>
              <a:defRPr sz="2495"/>
            </a:lvl7pPr>
            <a:lvl8pPr marL="4989195" indent="0" algn="ctr">
              <a:buNone/>
              <a:defRPr sz="2495"/>
            </a:lvl8pPr>
            <a:lvl9pPr marL="5702300" indent="0" algn="ctr">
              <a:buNone/>
              <a:defRPr sz="2495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762F6-85F5-49B6-B9E7-2813165E96BD}" type="datetimeFigureOut">
              <a:rPr kumimoji="1" lang="ja-JP" altLang="en-US" smtClean="0"/>
              <a:t>2016/10/14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7999-7BEB-4CD7-9884-D898435EEF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762F6-85F5-49B6-B9E7-2813165E96BD}" type="datetimeFigureOut">
              <a:rPr kumimoji="1" lang="ja-JP" altLang="en-US" smtClean="0"/>
              <a:t>2016/10/14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7999-7BEB-4CD7-9884-D898435EEF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762F6-85F5-49B6-B9E7-2813165E96BD}" type="datetimeFigureOut">
              <a:rPr kumimoji="1" lang="ja-JP" altLang="en-US" smtClean="0"/>
              <a:t>2016/10/14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7999-7BEB-4CD7-9884-D898435EEF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762F6-85F5-49B6-B9E7-2813165E96BD}" type="datetimeFigureOut">
              <a:rPr kumimoji="1" lang="ja-JP" altLang="en-US" smtClean="0"/>
              <a:t>2016/10/14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7999-7BEB-4CD7-9884-D898435EEF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0">
                <a:solidFill>
                  <a:schemeClr val="tx1"/>
                </a:solidFill>
              </a:defRPr>
            </a:lvl1pPr>
            <a:lvl2pPr marL="712470" indent="0">
              <a:buNone/>
              <a:defRPr sz="3120">
                <a:solidFill>
                  <a:schemeClr val="tx1">
                    <a:tint val="75000"/>
                  </a:schemeClr>
                </a:solidFill>
              </a:defRPr>
            </a:lvl2pPr>
            <a:lvl3pPr marL="1425575" indent="0">
              <a:buNone/>
              <a:defRPr sz="2805">
                <a:solidFill>
                  <a:schemeClr val="tx1">
                    <a:tint val="75000"/>
                  </a:schemeClr>
                </a:solidFill>
              </a:defRPr>
            </a:lvl3pPr>
            <a:lvl4pPr marL="2138045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4pPr>
            <a:lvl5pPr marL="2851150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5pPr>
            <a:lvl6pPr marL="3563620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6pPr>
            <a:lvl7pPr marL="4276725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7pPr>
            <a:lvl8pPr marL="4989195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8pPr>
            <a:lvl9pPr marL="5702300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762F6-85F5-49B6-B9E7-2813165E96BD}" type="datetimeFigureOut">
              <a:rPr kumimoji="1" lang="ja-JP" altLang="en-US" smtClean="0"/>
              <a:t>2016/10/14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7999-7BEB-4CD7-9884-D898435EEF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762F6-85F5-49B6-B9E7-2813165E96BD}" type="datetimeFigureOut">
              <a:rPr kumimoji="1" lang="ja-JP" altLang="en-US" smtClean="0"/>
              <a:t>2016/10/14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7999-7BEB-4CD7-9884-D898435EEF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0" b="1"/>
            </a:lvl1pPr>
            <a:lvl2pPr marL="712470" indent="0">
              <a:buNone/>
              <a:defRPr sz="3120" b="1"/>
            </a:lvl2pPr>
            <a:lvl3pPr marL="1425575" indent="0">
              <a:buNone/>
              <a:defRPr sz="2805" b="1"/>
            </a:lvl3pPr>
            <a:lvl4pPr marL="2138045" indent="0">
              <a:buNone/>
              <a:defRPr sz="2495" b="1"/>
            </a:lvl4pPr>
            <a:lvl5pPr marL="2851150" indent="0">
              <a:buNone/>
              <a:defRPr sz="2495" b="1"/>
            </a:lvl5pPr>
            <a:lvl6pPr marL="3563620" indent="0">
              <a:buNone/>
              <a:defRPr sz="2495" b="1"/>
            </a:lvl6pPr>
            <a:lvl7pPr marL="4276725" indent="0">
              <a:buNone/>
              <a:defRPr sz="2495" b="1"/>
            </a:lvl7pPr>
            <a:lvl8pPr marL="4989195" indent="0">
              <a:buNone/>
              <a:defRPr sz="2495" b="1"/>
            </a:lvl8pPr>
            <a:lvl9pPr marL="5702300" indent="0">
              <a:buNone/>
              <a:defRPr sz="2495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0" b="1"/>
            </a:lvl1pPr>
            <a:lvl2pPr marL="712470" indent="0">
              <a:buNone/>
              <a:defRPr sz="3120" b="1"/>
            </a:lvl2pPr>
            <a:lvl3pPr marL="1425575" indent="0">
              <a:buNone/>
              <a:defRPr sz="2805" b="1"/>
            </a:lvl3pPr>
            <a:lvl4pPr marL="2138045" indent="0">
              <a:buNone/>
              <a:defRPr sz="2495" b="1"/>
            </a:lvl4pPr>
            <a:lvl5pPr marL="2851150" indent="0">
              <a:buNone/>
              <a:defRPr sz="2495" b="1"/>
            </a:lvl5pPr>
            <a:lvl6pPr marL="3563620" indent="0">
              <a:buNone/>
              <a:defRPr sz="2495" b="1"/>
            </a:lvl6pPr>
            <a:lvl7pPr marL="4276725" indent="0">
              <a:buNone/>
              <a:defRPr sz="2495" b="1"/>
            </a:lvl7pPr>
            <a:lvl8pPr marL="4989195" indent="0">
              <a:buNone/>
              <a:defRPr sz="2495" b="1"/>
            </a:lvl8pPr>
            <a:lvl9pPr marL="5702300" indent="0">
              <a:buNone/>
              <a:defRPr sz="2495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762F6-85F5-49B6-B9E7-2813165E96BD}" type="datetimeFigureOut">
              <a:rPr kumimoji="1" lang="ja-JP" altLang="en-US" smtClean="0"/>
              <a:t>2016/10/14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7999-7BEB-4CD7-9884-D898435EEF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762F6-85F5-49B6-B9E7-2813165E96BD}" type="datetimeFigureOut">
              <a:rPr kumimoji="1" lang="ja-JP" altLang="en-US" smtClean="0"/>
              <a:t>2016/10/14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7999-7BEB-4CD7-9884-D898435EEF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762F6-85F5-49B6-B9E7-2813165E96BD}" type="datetimeFigureOut">
              <a:rPr kumimoji="1" lang="ja-JP" altLang="en-US" smtClean="0"/>
              <a:t>2016/10/14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7999-7BEB-4CD7-9884-D898435EEF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9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90"/>
            </a:lvl1pPr>
            <a:lvl2pPr>
              <a:defRPr sz="4365"/>
            </a:lvl2pPr>
            <a:lvl3pPr>
              <a:defRPr sz="3740"/>
            </a:lvl3pPr>
            <a:lvl4pPr>
              <a:defRPr sz="3120"/>
            </a:lvl4pPr>
            <a:lvl5pPr>
              <a:defRPr sz="3120"/>
            </a:lvl5pPr>
            <a:lvl6pPr>
              <a:defRPr sz="3120"/>
            </a:lvl6pPr>
            <a:lvl7pPr>
              <a:defRPr sz="3120"/>
            </a:lvl7pPr>
            <a:lvl8pPr>
              <a:defRPr sz="3120"/>
            </a:lvl8pPr>
            <a:lvl9pPr>
              <a:defRPr sz="312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5"/>
            </a:lvl1pPr>
            <a:lvl2pPr marL="712470" indent="0">
              <a:buNone/>
              <a:defRPr sz="2185"/>
            </a:lvl2pPr>
            <a:lvl3pPr marL="1425575" indent="0">
              <a:buNone/>
              <a:defRPr sz="1870"/>
            </a:lvl3pPr>
            <a:lvl4pPr marL="2138045" indent="0">
              <a:buNone/>
              <a:defRPr sz="1560"/>
            </a:lvl4pPr>
            <a:lvl5pPr marL="2851150" indent="0">
              <a:buNone/>
              <a:defRPr sz="1560"/>
            </a:lvl5pPr>
            <a:lvl6pPr marL="3563620" indent="0">
              <a:buNone/>
              <a:defRPr sz="1560"/>
            </a:lvl6pPr>
            <a:lvl7pPr marL="4276725" indent="0">
              <a:buNone/>
              <a:defRPr sz="1560"/>
            </a:lvl7pPr>
            <a:lvl8pPr marL="4989195" indent="0">
              <a:buNone/>
              <a:defRPr sz="1560"/>
            </a:lvl8pPr>
            <a:lvl9pPr marL="5702300" indent="0">
              <a:buNone/>
              <a:defRPr sz="156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762F6-85F5-49B6-B9E7-2813165E96BD}" type="datetimeFigureOut">
              <a:rPr kumimoji="1" lang="ja-JP" altLang="en-US" smtClean="0"/>
              <a:t>2016/10/14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7999-7BEB-4CD7-9884-D898435EEF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9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90"/>
            </a:lvl1pPr>
            <a:lvl2pPr marL="712470" indent="0">
              <a:buNone/>
              <a:defRPr sz="4365"/>
            </a:lvl2pPr>
            <a:lvl3pPr marL="1425575" indent="0">
              <a:buNone/>
              <a:defRPr sz="3740"/>
            </a:lvl3pPr>
            <a:lvl4pPr marL="2138045" indent="0">
              <a:buNone/>
              <a:defRPr sz="3120"/>
            </a:lvl4pPr>
            <a:lvl5pPr marL="2851150" indent="0">
              <a:buNone/>
              <a:defRPr sz="3120"/>
            </a:lvl5pPr>
            <a:lvl6pPr marL="3563620" indent="0">
              <a:buNone/>
              <a:defRPr sz="3120"/>
            </a:lvl6pPr>
            <a:lvl7pPr marL="4276725" indent="0">
              <a:buNone/>
              <a:defRPr sz="3120"/>
            </a:lvl7pPr>
            <a:lvl8pPr marL="4989195" indent="0">
              <a:buNone/>
              <a:defRPr sz="3120"/>
            </a:lvl8pPr>
            <a:lvl9pPr marL="5702300" indent="0">
              <a:buNone/>
              <a:defRPr sz="312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5"/>
            </a:lvl1pPr>
            <a:lvl2pPr marL="712470" indent="0">
              <a:buNone/>
              <a:defRPr sz="2185"/>
            </a:lvl2pPr>
            <a:lvl3pPr marL="1425575" indent="0">
              <a:buNone/>
              <a:defRPr sz="1870"/>
            </a:lvl3pPr>
            <a:lvl4pPr marL="2138045" indent="0">
              <a:buNone/>
              <a:defRPr sz="1560"/>
            </a:lvl4pPr>
            <a:lvl5pPr marL="2851150" indent="0">
              <a:buNone/>
              <a:defRPr sz="1560"/>
            </a:lvl5pPr>
            <a:lvl6pPr marL="3563620" indent="0">
              <a:buNone/>
              <a:defRPr sz="1560"/>
            </a:lvl6pPr>
            <a:lvl7pPr marL="4276725" indent="0">
              <a:buNone/>
              <a:defRPr sz="1560"/>
            </a:lvl7pPr>
            <a:lvl8pPr marL="4989195" indent="0">
              <a:buNone/>
              <a:defRPr sz="1560"/>
            </a:lvl8pPr>
            <a:lvl9pPr marL="5702300" indent="0">
              <a:buNone/>
              <a:defRPr sz="156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762F6-85F5-49B6-B9E7-2813165E96BD}" type="datetimeFigureOut">
              <a:rPr kumimoji="1" lang="ja-JP" altLang="en-US" smtClean="0"/>
              <a:t>2016/10/14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7999-7BEB-4CD7-9884-D898435EEF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762F6-85F5-49B6-B9E7-2813165E96BD}" type="datetimeFigureOut">
              <a:rPr kumimoji="1" lang="ja-JP" altLang="en-US" smtClean="0"/>
              <a:t>2016/10/14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A7999-7BEB-4CD7-9884-D898435EEF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424940" rtl="0" eaLnBrk="1" latinLnBrk="0" hangingPunct="1">
        <a:lnSpc>
          <a:spcPct val="90000"/>
        </a:lnSpc>
        <a:spcBef>
          <a:spcPct val="0"/>
        </a:spcBef>
        <a:buNone/>
        <a:defRPr kumimoji="1"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235" indent="-356235" algn="l" defTabSz="1424940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kumimoji="1"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340" indent="-356235" algn="l" defTabSz="142494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740" kern="1200">
          <a:solidFill>
            <a:schemeClr val="tx1"/>
          </a:solidFill>
          <a:latin typeface="+mn-lt"/>
          <a:ea typeface="+mn-ea"/>
          <a:cs typeface="+mn-cs"/>
        </a:defRPr>
      </a:lvl2pPr>
      <a:lvl3pPr marL="1781810" indent="-356235" algn="l" defTabSz="142494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120" kern="1200">
          <a:solidFill>
            <a:schemeClr val="tx1"/>
          </a:solidFill>
          <a:latin typeface="+mn-lt"/>
          <a:ea typeface="+mn-ea"/>
          <a:cs typeface="+mn-cs"/>
        </a:defRPr>
      </a:lvl3pPr>
      <a:lvl4pPr marL="2494915" indent="-356235" algn="l" defTabSz="142494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4pPr>
      <a:lvl5pPr marL="3207385" indent="-356235" algn="l" defTabSz="142494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5pPr>
      <a:lvl6pPr marL="3920490" indent="-356235" algn="l" defTabSz="142494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6pPr>
      <a:lvl7pPr marL="4632960" indent="-356235" algn="l" defTabSz="142494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7pPr>
      <a:lvl8pPr marL="5346065" indent="-356235" algn="l" defTabSz="142494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8pPr>
      <a:lvl9pPr marL="6058535" indent="-356235" algn="l" defTabSz="142494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4940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1pPr>
      <a:lvl2pPr marL="712470" algn="l" defTabSz="1424940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2pPr>
      <a:lvl3pPr marL="1425575" algn="l" defTabSz="1424940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3pPr>
      <a:lvl4pPr marL="2138045" algn="l" defTabSz="1424940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4pPr>
      <a:lvl5pPr marL="2851150" algn="l" defTabSz="1424940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5pPr>
      <a:lvl6pPr marL="3563620" algn="l" defTabSz="1424940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6pPr>
      <a:lvl7pPr marL="4276725" algn="l" defTabSz="1424940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7pPr>
      <a:lvl8pPr marL="4989195" algn="l" defTabSz="1424940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8pPr>
      <a:lvl9pPr marL="5702300" algn="l" defTabSz="1424940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emf"/><Relationship Id="rId7" Type="http://schemas.openxmlformats.org/officeDocument/2006/relationships/image" Target="../media/image9.GI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emf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TA3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216" y="42530"/>
            <a:ext cx="15012988" cy="1061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OTA3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42987" y="42530"/>
            <a:ext cx="14993938" cy="1061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_アカマツ様タイトル決定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63" y="166355"/>
            <a:ext cx="7250113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84138" y="128588"/>
            <a:ext cx="1866900" cy="292100"/>
          </a:xfrm>
          <a:prstGeom prst="roundRect">
            <a:avLst>
              <a:gd name="adj" fmla="val 16667"/>
            </a:avLst>
          </a:prstGeom>
          <a:solidFill>
            <a:srgbClr val="E7E6E6"/>
          </a:solidFill>
          <a:ln w="38100">
            <a:solidFill>
              <a:srgbClr val="F2F2F2"/>
            </a:solidFill>
            <a:round/>
          </a:ln>
          <a:effectLst>
            <a:outerShdw dist="28398" dir="3806097" algn="ctr" rotWithShape="0">
              <a:srgbClr val="525252">
                <a:alpha val="50000"/>
              </a:srgbClr>
            </a:outerShdw>
          </a:effectLst>
        </p:spPr>
        <p:txBody>
          <a:bodyPr vert="horz" wrap="square" lIns="74295" tIns="3600" rIns="74295" bIns="3600" numCol="1" anchor="t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ja-JP" altLang="en-US" sz="1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</a:rPr>
              <a:t>お弁当担当者様へ</a:t>
            </a: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3160406" y="451609"/>
            <a:ext cx="755967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kumimoji="1" lang="en-US" altLang="ja-JP" dirty="0">
                <a:solidFill>
                  <a:schemeClr val="bg1"/>
                </a:solidFill>
              </a:rPr>
              <a:t>Vol.3</a:t>
            </a:r>
          </a:p>
          <a:p>
            <a:pPr algn="ctr"/>
            <a:r>
              <a:rPr kumimoji="1" lang="en-US" altLang="ja-JP" dirty="0">
                <a:solidFill>
                  <a:schemeClr val="bg1"/>
                </a:solidFill>
              </a:rPr>
              <a:t>2016</a:t>
            </a:r>
            <a:r>
              <a:rPr kumimoji="1" lang="ja-JP" altLang="en-US" dirty="0">
                <a:solidFill>
                  <a:schemeClr val="bg1"/>
                </a:solidFill>
              </a:rPr>
              <a:t>年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en-US" altLang="ja-JP" dirty="0">
                <a:solidFill>
                  <a:schemeClr val="bg1"/>
                </a:solidFill>
              </a:rPr>
              <a:t>10</a:t>
            </a:r>
            <a:r>
              <a:rPr kumimoji="1" lang="ja-JP" altLang="en-US" dirty="0">
                <a:solidFill>
                  <a:schemeClr val="bg1"/>
                </a:solidFill>
              </a:rPr>
              <a:t>月号</a:t>
            </a:r>
            <a:endParaRPr lang="ja-JP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51" y="242800"/>
            <a:ext cx="6911335" cy="4693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46797" y="30074"/>
            <a:ext cx="1854498" cy="1519946"/>
          </a:xfrm>
          <a:prstGeom prst="ellipse">
            <a:avLst/>
          </a:prstGeom>
          <a:solidFill>
            <a:srgbClr val="C0C0C0"/>
          </a:solidFill>
          <a:ln w="25400">
            <a:solidFill>
              <a:srgbClr val="808080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ja-JP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小塚明朝 Pro H" panose="02020A00000000000000" pitchFamily="18" charset="-128"/>
                <a:ea typeface="小塚明朝 Pro H" panose="02020A00000000000000" pitchFamily="18" charset="-128"/>
              </a:rPr>
              <a:t>お水のはなし</a:t>
            </a:r>
            <a:endParaRPr kumimoji="0" lang="ja-JP" altLang="ja-JP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小塚明朝 Pro H" panose="02020A00000000000000" pitchFamily="18" charset="-128"/>
              <a:ea typeface="小塚明朝 Pro H" panose="02020A00000000000000" pitchFamily="18" charset="-128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2" y="5505681"/>
            <a:ext cx="6721475" cy="474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FW07_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88" y="7681787"/>
            <a:ext cx="13430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1908873" y="242800"/>
            <a:ext cx="5667418" cy="376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400"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400" dirty="0">
                <a:latin typeface="游明朝" panose="02020400000000000000" pitchFamily="18" charset="-128"/>
                <a:ea typeface="ＭＳ ゴシック" panose="020B0609070205080204" pitchFamily="49" charset="-128"/>
              </a:rPr>
              <a:t>アカマツでは調理のお水は全てイオン活性水を使用しております。</a:t>
            </a:r>
            <a:endParaRPr lang="en-US" altLang="ja-JP" sz="1400" dirty="0">
              <a:latin typeface="游明朝" panose="02020400000000000000" pitchFamily="18" charset="-128"/>
              <a:ea typeface="ＭＳ ゴシック" panose="020B0609070205080204" pitchFamily="49" charset="-128"/>
            </a:endParaRPr>
          </a:p>
          <a:p>
            <a:pPr lvl="0" algn="just" defTabSz="914400"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1300" dirty="0">
                <a:latin typeface="游明朝" panose="02020400000000000000" pitchFamily="18" charset="-128"/>
                <a:ea typeface="ＭＳ ゴシック" panose="020B0609070205080204" pitchFamily="49" charset="-128"/>
              </a:rPr>
              <a:t>     </a:t>
            </a:r>
          </a:p>
          <a:p>
            <a:pPr lvl="0" algn="just" defTabSz="914400"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300" dirty="0">
                <a:latin typeface="游明朝" panose="02020400000000000000" pitchFamily="18" charset="-128"/>
                <a:ea typeface="ＭＳ ゴシック" panose="020B0609070205080204" pitchFamily="49" charset="-128"/>
              </a:rPr>
              <a:t>　</a:t>
            </a:r>
            <a:r>
              <a:rPr lang="ja-JP" altLang="en-US" sz="1350" dirty="0">
                <a:latin typeface="游明朝" panose="02020400000000000000" pitchFamily="18" charset="-128"/>
                <a:ea typeface="ＭＳ ゴシック" panose="020B0609070205080204" pitchFamily="49" charset="-128"/>
              </a:rPr>
              <a:t>イオン活性水って</a:t>
            </a:r>
            <a:r>
              <a:rPr lang="en-US" altLang="ja-JP" sz="1350" dirty="0">
                <a:latin typeface="游明朝" panose="02020400000000000000" pitchFamily="18" charset="-128"/>
                <a:ea typeface="ＭＳ ゴシック" panose="020B0609070205080204" pitchFamily="49" charset="-128"/>
              </a:rPr>
              <a:t>...?</a:t>
            </a:r>
          </a:p>
          <a:p>
            <a:pPr lvl="0" algn="just" defTabSz="914400"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300" dirty="0">
                <a:latin typeface="游明朝" panose="02020400000000000000" pitchFamily="18" charset="-128"/>
                <a:ea typeface="ＭＳ ゴシック" panose="020B0609070205080204" pitchFamily="49" charset="-128"/>
              </a:rPr>
              <a:t>今の科学では実は水のことはわからないことだらけだそうです。</a:t>
            </a:r>
            <a:endParaRPr lang="en-US" altLang="ja-JP" sz="1300" dirty="0">
              <a:latin typeface="游明朝" panose="02020400000000000000" pitchFamily="18" charset="-128"/>
              <a:ea typeface="ＭＳ ゴシック" panose="020B0609070205080204" pitchFamily="49" charset="-128"/>
            </a:endParaRPr>
          </a:p>
          <a:p>
            <a:pPr lvl="0" algn="just" defTabSz="914400"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300" dirty="0">
                <a:latin typeface="游明朝" panose="02020400000000000000" pitchFamily="18" charset="-128"/>
                <a:ea typeface="ＭＳ ゴシック" panose="020B0609070205080204" pitchFamily="49" charset="-128"/>
              </a:rPr>
              <a:t>分かっているのは水道水より、分子が細かくなり、浸透力が増す</a:t>
            </a:r>
          </a:p>
          <a:p>
            <a:pPr lvl="0" algn="just" defTabSz="914400"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300" dirty="0">
                <a:latin typeface="游明朝" panose="02020400000000000000" pitchFamily="18" charset="-128"/>
                <a:ea typeface="ＭＳ ゴシック" panose="020B0609070205080204" pitchFamily="49" charset="-128"/>
              </a:rPr>
              <a:t>のだそうです。</a:t>
            </a:r>
          </a:p>
          <a:p>
            <a:pPr algn="just" defTabSz="914400"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300" dirty="0">
                <a:latin typeface="游明朝" panose="02020400000000000000" pitchFamily="18" charset="-128"/>
                <a:ea typeface="ＭＳ ゴシック" panose="020B0609070205080204" pitchFamily="49" charset="-128"/>
              </a:rPr>
              <a:t>個人でも利用してます。私はこんな違いを実感をしました。</a:t>
            </a:r>
            <a:endParaRPr lang="en-US" altLang="ja-JP" sz="1300" dirty="0">
              <a:latin typeface="游明朝" panose="02020400000000000000" pitchFamily="18" charset="-128"/>
              <a:ea typeface="ＭＳ ゴシック" panose="020B0609070205080204" pitchFamily="49" charset="-128"/>
            </a:endParaRPr>
          </a:p>
          <a:p>
            <a:pPr lvl="0" algn="just" defTabSz="914400"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endParaRPr lang="en-US" altLang="ja-JP" sz="1300" dirty="0">
              <a:latin typeface="游明朝" panose="02020400000000000000" pitchFamily="18" charset="-128"/>
              <a:ea typeface="ＭＳ ゴシック" panose="020B0609070205080204" pitchFamily="49" charset="-128"/>
            </a:endParaRPr>
          </a:p>
          <a:p>
            <a:pPr lvl="0" algn="just" defTabSz="914400"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300" dirty="0">
                <a:latin typeface="游明朝" panose="02020400000000000000" pitchFamily="18" charset="-128"/>
                <a:ea typeface="ＭＳ ゴシック" panose="020B0609070205080204" pitchFamily="49" charset="-128"/>
              </a:rPr>
              <a:t>・野菜がシャキシャキになる</a:t>
            </a:r>
            <a:endParaRPr lang="en-US" altLang="ja-JP" sz="1300" dirty="0">
              <a:latin typeface="游明朝" panose="02020400000000000000" pitchFamily="18" charset="-128"/>
              <a:ea typeface="ＭＳ ゴシック" panose="020B0609070205080204" pitchFamily="49" charset="-128"/>
            </a:endParaRPr>
          </a:p>
          <a:p>
            <a:pPr lvl="0" algn="just" defTabSz="914400"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300" dirty="0">
                <a:latin typeface="游明朝" panose="02020400000000000000" pitchFamily="18" charset="-128"/>
                <a:ea typeface="ＭＳ ゴシック" panose="020B0609070205080204" pitchFamily="49" charset="-128"/>
              </a:rPr>
              <a:t>・お肉が柔らかくなる</a:t>
            </a:r>
            <a:endParaRPr lang="en-US" altLang="ja-JP" sz="1300" dirty="0">
              <a:latin typeface="游明朝" panose="02020400000000000000" pitchFamily="18" charset="-128"/>
              <a:ea typeface="ＭＳ ゴシック" panose="020B0609070205080204" pitchFamily="49" charset="-128"/>
            </a:endParaRPr>
          </a:p>
          <a:p>
            <a:pPr lvl="0" algn="just" defTabSz="914400"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300" dirty="0">
                <a:latin typeface="游明朝" panose="02020400000000000000" pitchFamily="18" charset="-128"/>
                <a:ea typeface="ＭＳ ゴシック" panose="020B0609070205080204" pitchFamily="49" charset="-128"/>
              </a:rPr>
              <a:t>・お米がふっくら炊ける</a:t>
            </a:r>
            <a:endParaRPr lang="en-US" altLang="ja-JP" sz="1300" dirty="0">
              <a:latin typeface="游明朝" panose="02020400000000000000" pitchFamily="18" charset="-128"/>
              <a:ea typeface="ＭＳ ゴシック" panose="020B0609070205080204" pitchFamily="49" charset="-128"/>
            </a:endParaRPr>
          </a:p>
          <a:p>
            <a:pPr lvl="0" algn="just" defTabSz="914400"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300" dirty="0">
                <a:latin typeface="游明朝" panose="02020400000000000000" pitchFamily="18" charset="-128"/>
                <a:ea typeface="ＭＳ ゴシック" panose="020B0609070205080204" pitchFamily="49" charset="-128"/>
              </a:rPr>
              <a:t>・男なのに肌きれいと言われる</a:t>
            </a:r>
            <a:endParaRPr lang="en-US" altLang="ja-JP" sz="1300" dirty="0">
              <a:latin typeface="游明朝" panose="02020400000000000000" pitchFamily="18" charset="-128"/>
              <a:ea typeface="ＭＳ ゴシック" panose="020B0609070205080204" pitchFamily="49" charset="-128"/>
            </a:endParaRPr>
          </a:p>
          <a:p>
            <a:pPr lvl="0" algn="just" defTabSz="914400"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300" dirty="0">
                <a:latin typeface="游明朝" panose="02020400000000000000" pitchFamily="18" charset="-128"/>
                <a:ea typeface="ＭＳ ゴシック" panose="020B0609070205080204" pitchFamily="49" charset="-128"/>
              </a:rPr>
              <a:t>・植物の成長が早い</a:t>
            </a:r>
            <a:endParaRPr lang="en-US" altLang="ja-JP" sz="1300" dirty="0">
              <a:latin typeface="游明朝" panose="02020400000000000000" pitchFamily="18" charset="-128"/>
              <a:ea typeface="ＭＳ ゴシック" panose="020B0609070205080204" pitchFamily="49" charset="-128"/>
            </a:endParaRPr>
          </a:p>
          <a:p>
            <a:pPr lvl="0" algn="just" defTabSz="914400"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300" dirty="0">
                <a:latin typeface="游明朝" panose="02020400000000000000" pitchFamily="18" charset="-128"/>
                <a:ea typeface="ＭＳ ゴシック" panose="020B0609070205080204" pitchFamily="49" charset="-128"/>
              </a:rPr>
              <a:t>・芋焼酎に数滴加えただけで臭みが無くなってのみやすくなり</a:t>
            </a:r>
            <a:endParaRPr lang="en-US" altLang="ja-JP" sz="1300" dirty="0">
              <a:latin typeface="游明朝" panose="02020400000000000000" pitchFamily="18" charset="-128"/>
              <a:ea typeface="ＭＳ ゴシック" panose="020B0609070205080204" pitchFamily="49" charset="-128"/>
            </a:endParaRPr>
          </a:p>
          <a:p>
            <a:pPr lvl="0" algn="just" defTabSz="914400"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300" dirty="0">
                <a:latin typeface="游明朝" panose="02020400000000000000" pitchFamily="18" charset="-128"/>
                <a:ea typeface="ＭＳ ゴシック" panose="020B0609070205080204" pitchFamily="49" charset="-128"/>
              </a:rPr>
              <a:t>　酔っぱらってしまった</a:t>
            </a:r>
            <a:r>
              <a:rPr lang="ja-JP" altLang="en-US" sz="1300" dirty="0" err="1">
                <a:latin typeface="游明朝" panose="02020400000000000000" pitchFamily="18" charset="-128"/>
                <a:ea typeface="ＭＳ ゴシック" panose="020B0609070205080204" pitchFamily="49" charset="-128"/>
              </a:rPr>
              <a:t>。。。</a:t>
            </a:r>
            <a:endParaRPr lang="en-US" altLang="ja-JP" sz="1300" dirty="0">
              <a:latin typeface="游明朝" panose="02020400000000000000" pitchFamily="18" charset="-128"/>
              <a:ea typeface="ＭＳ ゴシック" panose="020B0609070205080204" pitchFamily="49" charset="-128"/>
            </a:endParaRPr>
          </a:p>
          <a:p>
            <a:pPr lvl="0" algn="just" defTabSz="914400"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300" dirty="0">
                <a:latin typeface="游明朝" panose="02020400000000000000" pitchFamily="18" charset="-128"/>
                <a:ea typeface="ＭＳ ゴシック" panose="020B0609070205080204" pitchFamily="49" charset="-128"/>
              </a:rPr>
              <a:t>・疲れがよくとれる</a:t>
            </a:r>
            <a:endParaRPr lang="en-US" altLang="ja-JP" sz="1300" dirty="0">
              <a:latin typeface="游明朝" panose="02020400000000000000" pitchFamily="18" charset="-128"/>
              <a:ea typeface="ＭＳ ゴシック" panose="020B0609070205080204" pitchFamily="49" charset="-128"/>
            </a:endParaRPr>
          </a:p>
          <a:p>
            <a:pPr lvl="0" algn="just" defTabSz="914400"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300" dirty="0">
                <a:latin typeface="游明朝" panose="02020400000000000000" pitchFamily="18" charset="-128"/>
                <a:ea typeface="ＭＳ ゴシック" panose="020B0609070205080204" pitchFamily="49" charset="-128"/>
              </a:rPr>
              <a:t>　　　　　　　　　　　などなど欠かせないものになりました。</a:t>
            </a:r>
            <a:endParaRPr lang="en-US" altLang="ja-JP" sz="1600" dirty="0">
              <a:solidFill>
                <a:schemeClr val="bg1"/>
              </a:solidFill>
              <a:latin typeface="HG創英角ﾎﾟｯﾌﾟ体" panose="040B0A09000000000000" charset="-128"/>
              <a:ea typeface="HG創英角ﾎﾟｯﾌﾟ体" panose="040B0A09000000000000" charset="-128"/>
            </a:endParaRPr>
          </a:p>
        </p:txBody>
      </p:sp>
      <p:pic>
        <p:nvPicPr>
          <p:cNvPr id="6" name="図 5" descr="... - GATAG｜フリーイラスト素材集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30" y="1859068"/>
            <a:ext cx="1597311" cy="2266285"/>
          </a:xfrm>
          <a:prstGeom prst="rect">
            <a:avLst/>
          </a:prstGeom>
          <a:solidFill>
            <a:schemeClr val="accent3"/>
          </a:solidFill>
        </p:spPr>
      </p:pic>
      <p:sp>
        <p:nvSpPr>
          <p:cNvPr id="7" name="フローチャート: 処理 6"/>
          <p:cNvSpPr/>
          <p:nvPr/>
        </p:nvSpPr>
        <p:spPr>
          <a:xfrm>
            <a:off x="215480" y="6296415"/>
            <a:ext cx="2951162" cy="750729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行列の</a:t>
            </a:r>
            <a:r>
              <a:rPr kumimoji="1" lang="ja-JP" altLang="en-US" sz="1600" u="sng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できない</a:t>
            </a:r>
            <a:r>
              <a:rPr kumimoji="1" lang="ja-JP" altLang="en-US" sz="16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栄養相談所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825820" y="7321861"/>
            <a:ext cx="5517023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600" dirty="0"/>
              <a:t>外食ばかりで栄養が偏りがちな方・妊婦さん・</a:t>
            </a:r>
            <a:endParaRPr kumimoji="1" lang="en-US" altLang="ja-JP" sz="1600" dirty="0"/>
          </a:p>
          <a:p>
            <a:pPr algn="ctr"/>
            <a:endParaRPr kumimoji="1" lang="en-US" altLang="ja-JP" sz="1600" dirty="0"/>
          </a:p>
          <a:p>
            <a:pPr algn="ctr"/>
            <a:r>
              <a:rPr kumimoji="1" lang="ja-JP" altLang="en-US" sz="1600" dirty="0"/>
              <a:t>病気で食事制限をされている方などアカマツでは</a:t>
            </a:r>
            <a:endParaRPr kumimoji="1" lang="en-US" altLang="ja-JP" sz="1600" dirty="0"/>
          </a:p>
          <a:p>
            <a:pPr algn="ctr"/>
            <a:endParaRPr kumimoji="1" lang="en-US" altLang="ja-JP" sz="1600" dirty="0"/>
          </a:p>
          <a:p>
            <a:pPr algn="ctr"/>
            <a:r>
              <a:rPr kumimoji="1" lang="ja-JP" altLang="en-US" sz="1600" dirty="0"/>
              <a:t>栄養相談を受け付けております。</a:t>
            </a:r>
            <a:endParaRPr kumimoji="1" lang="en-US" altLang="ja-JP" sz="1600" dirty="0"/>
          </a:p>
          <a:p>
            <a:pPr algn="ctr"/>
            <a:endParaRPr kumimoji="1" lang="en-US" altLang="ja-JP" sz="1600" dirty="0"/>
          </a:p>
          <a:p>
            <a:pPr algn="ctr"/>
            <a:r>
              <a:rPr kumimoji="1" lang="ja-JP" altLang="en-US" sz="1600" dirty="0"/>
              <a:t>お気軽にご相談ください。ご連絡先はこちらまで</a:t>
            </a:r>
          </a:p>
          <a:p>
            <a:pPr algn="ctr"/>
            <a:endParaRPr kumimoji="1" lang="en-US" altLang="ja-JP" sz="1600" dirty="0"/>
          </a:p>
          <a:p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357564" y="6677812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所長　長澤 美智子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743491" y="9421570"/>
            <a:ext cx="287771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/>
              <a:t>少しネタに困ったので初めてみました</a:t>
            </a:r>
            <a:r>
              <a:rPr kumimoji="1" lang="ja-JP" altLang="en-US" sz="1050" dirty="0" err="1"/>
              <a:t>。。。</a:t>
            </a:r>
            <a:endParaRPr kumimoji="1" lang="en-US" altLang="ja-JP" sz="1050" dirty="0"/>
          </a:p>
          <a:p>
            <a:pPr algn="ctr"/>
            <a:r>
              <a:rPr kumimoji="1" lang="ja-JP" altLang="en-US" sz="1050" dirty="0"/>
              <a:t>行列にしてください</a:t>
            </a:r>
            <a:r>
              <a:rPr kumimoji="1" lang="ja-JP" altLang="en-US" sz="1050" dirty="0" err="1"/>
              <a:t>。。。</a:t>
            </a:r>
            <a:endParaRPr kumimoji="1" lang="ja-JP" altLang="en-US" sz="1050" dirty="0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7839672" y="8415156"/>
            <a:ext cx="7279677" cy="2032000"/>
          </a:xfrm>
          <a:prstGeom prst="rect">
            <a:avLst/>
          </a:prstGeom>
          <a:noFill/>
          <a:ln w="9525" cap="rnd">
            <a:solidFill>
              <a:srgbClr val="000000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ja-JP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</a:rPr>
              <a:t>発行元</a:t>
            </a:r>
            <a:endParaRPr kumimoji="0" lang="ja-JP" alt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游明朝" panose="02020400000000000000" pitchFamily="18" charset="-128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ja-JP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</a:rPr>
              <a:t>　　　　　　　</a:t>
            </a: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495" y="8617043"/>
            <a:ext cx="2200275" cy="657225"/>
          </a:xfrm>
          <a:prstGeom prst="rect">
            <a:avLst/>
          </a:prstGeom>
        </p:spPr>
      </p:pic>
      <p:sp>
        <p:nvSpPr>
          <p:cNvPr id="21" name="テキスト ボックス 2"/>
          <p:cNvSpPr txBox="1">
            <a:spLocks noChangeArrowheads="1"/>
          </p:cNvSpPr>
          <p:nvPr/>
        </p:nvSpPr>
        <p:spPr bwMode="auto">
          <a:xfrm>
            <a:off x="8631668" y="8559893"/>
            <a:ext cx="2990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GS行書体" panose="03000600000000000000" pitchFamily="66" charset="-128"/>
                <a:ea typeface="HGS行書体" panose="03000600000000000000" pitchFamily="66" charset="-128"/>
              </a:rPr>
              <a:t>宅配弁当・高級仕出し・健康管理食</a:t>
            </a:r>
            <a:endParaRPr kumimoji="0" lang="ja-JP" alt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テキスト ボックス 2"/>
          <p:cNvSpPr txBox="1">
            <a:spLocks noChangeArrowheads="1"/>
          </p:cNvSpPr>
          <p:nvPr/>
        </p:nvSpPr>
        <p:spPr bwMode="auto">
          <a:xfrm>
            <a:off x="7925866" y="9269170"/>
            <a:ext cx="3716337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ja-JP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〒350-0825 </a:t>
            </a:r>
            <a:r>
              <a:rPr kumimoji="0" lang="ja-JP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埼玉県川越市月吉町</a:t>
            </a:r>
            <a:r>
              <a:rPr kumimoji="0" lang="en-US" altLang="ja-JP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41-3</a:t>
            </a:r>
            <a:endParaRPr kumimoji="0" lang="ja-JP" alt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テキスト ボックス 2"/>
          <p:cNvSpPr txBox="1">
            <a:spLocks noChangeArrowheads="1"/>
          </p:cNvSpPr>
          <p:nvPr/>
        </p:nvSpPr>
        <p:spPr bwMode="auto">
          <a:xfrm>
            <a:off x="11782214" y="8878332"/>
            <a:ext cx="3423329" cy="120826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ja-JP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Emoji" panose="020B0502040204020203" pitchFamily="34" charset="0"/>
                <a:ea typeface="ＭＳ Ｐゴシック" panose="020B0600070205080204" pitchFamily="50" charset="-128"/>
              </a:rPr>
              <a:t>☎ </a:t>
            </a:r>
            <a:r>
              <a:rPr kumimoji="0" lang="ja-JP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</a:rPr>
              <a:t>：</a:t>
            </a:r>
            <a:r>
              <a:rPr kumimoji="0" lang="en-US" altLang="ja-JP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</a:rPr>
              <a:t>049-225-1313</a:t>
            </a:r>
            <a:endParaRPr kumimoji="0" lang="en-US" altLang="ja-JP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游明朝" panose="02020400000000000000" pitchFamily="18" charset="-128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ja-JP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Emoji" panose="020B0502040204020203" pitchFamily="34" charset="0"/>
                <a:ea typeface="ＭＳ Ｐゴシック" panose="020B0600070205080204" pitchFamily="50" charset="-128"/>
              </a:rPr>
              <a:t>📠</a:t>
            </a:r>
            <a:r>
              <a:rPr kumimoji="0" lang="ja-JP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</a:rPr>
              <a:t>：</a:t>
            </a:r>
            <a:r>
              <a:rPr kumimoji="0" lang="en-US" altLang="ja-JP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</a:rPr>
              <a:t>049-225-1164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ja-JP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📧</a:t>
            </a:r>
            <a:r>
              <a:rPr kumimoji="0" lang="en-US" altLang="ja-JP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  <a:r>
              <a:rPr kumimoji="0" lang="en-US" altLang="ja-JP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info@healthy-akamatsu.co.jp</a:t>
            </a:r>
            <a:endParaRPr kumimoji="0" lang="ja-JP" altLang="ja-JP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018" y="9529595"/>
            <a:ext cx="912903" cy="912903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376" y="9873881"/>
            <a:ext cx="2115297" cy="378232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>
            <a:off x="8020711" y="9644639"/>
            <a:ext cx="18774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バックナンバーはこちら</a:t>
            </a: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738" y="2194581"/>
            <a:ext cx="3796607" cy="2619852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7860784" y="399024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～お知らせ～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7752587" y="242800"/>
            <a:ext cx="7365871" cy="50990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矢印: 上向き折線 15"/>
          <p:cNvSpPr/>
          <p:nvPr/>
        </p:nvSpPr>
        <p:spPr>
          <a:xfrm rot="5400000">
            <a:off x="6400552" y="8848172"/>
            <a:ext cx="556997" cy="1165967"/>
          </a:xfrm>
          <a:prstGeom prst="bentUpArrow">
            <a:avLst>
              <a:gd name="adj1" fmla="val 26137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8288085" y="860689"/>
            <a:ext cx="6216766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・</a:t>
            </a:r>
            <a:r>
              <a:rPr kumimoji="1" lang="ja-JP" altLang="en-US" sz="2000" b="1" u="sng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新米 </a:t>
            </a:r>
            <a:r>
              <a:rPr kumimoji="1" lang="ja-JP" altLang="en-US" dirty="0"/>
              <a:t>を入荷致しました！</a:t>
            </a:r>
            <a:r>
              <a:rPr kumimoji="1" lang="en-US" altLang="ja-JP" dirty="0"/>
              <a:t>10</a:t>
            </a:r>
            <a:r>
              <a:rPr kumimoji="1" lang="ja-JP" altLang="en-US" dirty="0"/>
              <a:t>月第</a:t>
            </a:r>
            <a:r>
              <a:rPr kumimoji="1" lang="en-US" altLang="ja-JP" dirty="0"/>
              <a:t>3</a:t>
            </a:r>
            <a:r>
              <a:rPr kumimoji="1" lang="ja-JP" altLang="en-US" dirty="0"/>
              <a:t>週から使用予定です。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・髙野シェフ特製弁当の</a:t>
            </a:r>
            <a:r>
              <a:rPr kumimoji="1" lang="ja-JP" altLang="en-US" b="1" dirty="0"/>
              <a:t>新メニュー</a:t>
            </a:r>
            <a:r>
              <a:rPr kumimoji="1" lang="ja-JP" altLang="en-US" dirty="0"/>
              <a:t>のお知らせです！</a:t>
            </a:r>
            <a:endParaRPr kumimoji="1" lang="en-US" altLang="ja-JP" dirty="0"/>
          </a:p>
          <a:p>
            <a:r>
              <a:rPr kumimoji="1" lang="ja-JP" altLang="en-US" dirty="0"/>
              <a:t>　</a:t>
            </a:r>
            <a:endParaRPr kumimoji="1" lang="en-US" altLang="ja-JP" dirty="0"/>
          </a:p>
          <a:p>
            <a:r>
              <a:rPr kumimoji="1" lang="ja-JP" altLang="en-US" dirty="0"/>
              <a:t>　</a:t>
            </a:r>
            <a:r>
              <a:rPr kumimoji="1" lang="ja-JP" altLang="en-US" sz="2800" u="sng" dirty="0">
                <a:latin typeface="HGP行書体" panose="03000600000000000000" pitchFamily="66" charset="-128"/>
                <a:ea typeface="HGP行書体" panose="03000600000000000000" pitchFamily="66" charset="-128"/>
              </a:rPr>
              <a:t>ハムカツ弁当</a:t>
            </a:r>
            <a:r>
              <a:rPr kumimoji="1" lang="en-US" altLang="ja-JP" sz="2800" u="sng" dirty="0">
                <a:latin typeface="HGP行書体" panose="03000600000000000000" pitchFamily="66" charset="-128"/>
                <a:ea typeface="HGP行書体" panose="03000600000000000000" pitchFamily="66" charset="-128"/>
              </a:rPr>
              <a:t>500</a:t>
            </a:r>
            <a:r>
              <a:rPr kumimoji="1" lang="ja-JP" altLang="en-US" sz="2800" u="sng" dirty="0">
                <a:latin typeface="HGP行書体" panose="03000600000000000000" pitchFamily="66" charset="-128"/>
                <a:ea typeface="HGP行書体" panose="03000600000000000000" pitchFamily="66" charset="-128"/>
              </a:rPr>
              <a:t>円</a:t>
            </a:r>
            <a:endParaRPr kumimoji="1" lang="en-US" altLang="ja-JP" sz="2800" u="sng" dirty="0">
              <a:latin typeface="HGP行書体" panose="03000600000000000000" pitchFamily="66" charset="-128"/>
              <a:ea typeface="HGP行書体" panose="03000600000000000000" pitchFamily="66" charset="-128"/>
            </a:endParaRPr>
          </a:p>
          <a:p>
            <a:endParaRPr kumimoji="1" lang="en-US" altLang="ja-JP" dirty="0"/>
          </a:p>
          <a:p>
            <a:r>
              <a:rPr kumimoji="1" lang="en-US" altLang="ja-JP" dirty="0"/>
              <a:t>※</a:t>
            </a:r>
            <a:r>
              <a:rPr kumimoji="1" lang="ja-JP" altLang="en-US" dirty="0"/>
              <a:t>ハムカツ弁当入りの</a:t>
            </a:r>
            <a:endParaRPr kumimoji="1" lang="en-US" altLang="ja-JP" dirty="0"/>
          </a:p>
          <a:p>
            <a:r>
              <a:rPr kumimoji="1" lang="ja-JP" altLang="en-US" dirty="0"/>
              <a:t>　メニュー表・発注表が必要な</a:t>
            </a:r>
            <a:endParaRPr kumimoji="1" lang="en-US" altLang="ja-JP" dirty="0"/>
          </a:p>
          <a:p>
            <a:r>
              <a:rPr kumimoji="1" lang="ja-JP" altLang="en-US" dirty="0"/>
              <a:t>　方はご連絡下さい。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　もしくは、配送員に</a:t>
            </a:r>
            <a:endParaRPr kumimoji="1" lang="en-US" altLang="ja-JP" dirty="0"/>
          </a:p>
          <a:p>
            <a:r>
              <a:rPr kumimoji="1" lang="ja-JP" altLang="en-US" dirty="0"/>
              <a:t>　お申し付けください。</a:t>
            </a:r>
            <a:endParaRPr kumimoji="1" lang="en-US" altLang="ja-JP" dirty="0"/>
          </a:p>
        </p:txBody>
      </p:sp>
      <p:sp>
        <p:nvSpPr>
          <p:cNvPr id="2048" name="テキスト ボックス 2047"/>
          <p:cNvSpPr txBox="1"/>
          <p:nvPr/>
        </p:nvSpPr>
        <p:spPr>
          <a:xfrm rot="1119877">
            <a:off x="12983815" y="2160876"/>
            <a:ext cx="2002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>
                <a:highlight>
                  <a:srgbClr val="C0C0C0"/>
                </a:highlight>
                <a:latin typeface="HGP行書体" panose="03000600000000000000" pitchFamily="66" charset="-128"/>
                <a:ea typeface="HGP行書体" panose="03000600000000000000" pitchFamily="66" charset="-128"/>
              </a:rPr>
              <a:t>厚切り！</a:t>
            </a:r>
          </a:p>
        </p:txBody>
      </p:sp>
      <p:pic>
        <p:nvPicPr>
          <p:cNvPr id="2049" name="図 204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4872">
            <a:off x="7723942" y="6135377"/>
            <a:ext cx="2068031" cy="4227976"/>
          </a:xfrm>
          <a:prstGeom prst="rect">
            <a:avLst/>
          </a:prstGeom>
        </p:spPr>
      </p:pic>
      <p:sp>
        <p:nvSpPr>
          <p:cNvPr id="2051" name="テキスト ボックス 2050"/>
          <p:cNvSpPr txBox="1"/>
          <p:nvPr/>
        </p:nvSpPr>
        <p:spPr>
          <a:xfrm>
            <a:off x="8287868" y="5747634"/>
            <a:ext cx="7040880" cy="930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アカマツ便り 　編集人　植竹 啓人</a:t>
            </a:r>
            <a:endParaRPr kumimoji="1" lang="en-US" altLang="ja-JP" dirty="0"/>
          </a:p>
          <a:p>
            <a:r>
              <a:rPr kumimoji="1" lang="ja-JP" altLang="en-US" dirty="0"/>
              <a:t>　　　　　　　営業部・ジュニア野菜ソムリエ・揚げ物担当　　　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2053" name="吹き出し: 角を丸めた四角形 2052"/>
          <p:cNvSpPr/>
          <p:nvPr/>
        </p:nvSpPr>
        <p:spPr>
          <a:xfrm>
            <a:off x="10019009" y="6455529"/>
            <a:ext cx="4897948" cy="1659716"/>
          </a:xfrm>
          <a:prstGeom prst="wedgeRoundRectCallout">
            <a:avLst>
              <a:gd name="adj1" fmla="val -58467"/>
              <a:gd name="adj2" fmla="val -10507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kumimoji="1" lang="en-US" altLang="ja-JP" sz="1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 sz="1200" dirty="0"/>
              <a:t>野球のシーズンが終わって</a:t>
            </a:r>
            <a:r>
              <a:rPr kumimoji="1" lang="ja-JP" altLang="en-US" sz="900" dirty="0"/>
              <a:t>（西武ドームに納品させていただいております。）</a:t>
            </a:r>
            <a:r>
              <a:rPr kumimoji="1" lang="ja-JP" altLang="en-US" sz="1200" dirty="0"/>
              <a:t>仕事に少し余裕がでてきたので、アカマツ便りを徐々に変えて</a:t>
            </a:r>
            <a:endParaRPr kumimoji="1" lang="en-US" altLang="ja-JP" sz="1200" dirty="0"/>
          </a:p>
          <a:p>
            <a:r>
              <a:rPr kumimoji="1" lang="ja-JP" altLang="en-US" sz="1200" dirty="0"/>
              <a:t>いきたいと思います！</a:t>
            </a:r>
            <a:endParaRPr kumimoji="1" lang="en-US" altLang="ja-JP" sz="1200" dirty="0"/>
          </a:p>
          <a:p>
            <a:r>
              <a:rPr kumimoji="1" lang="ja-JP" altLang="en-US" sz="1200" dirty="0"/>
              <a:t>気温がかなり冷え込んできました。季節の変わり目はとても体調</a:t>
            </a:r>
            <a:r>
              <a:rPr kumimoji="1" lang="ja-JP" altLang="en-US" sz="1200"/>
              <a:t>を崩しやすいので、皆様どうかお気をつけて！</a:t>
            </a:r>
            <a:endParaRPr kumimoji="1" lang="en-US" altLang="ja-JP" sz="1200" dirty="0"/>
          </a:p>
        </p:txBody>
      </p:sp>
      <p:sp>
        <p:nvSpPr>
          <p:cNvPr id="2" name="テキストボックス 1"/>
          <p:cNvSpPr txBox="1"/>
          <p:nvPr/>
        </p:nvSpPr>
        <p:spPr>
          <a:xfrm>
            <a:off x="674370" y="4512310"/>
            <a:ext cx="6878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ja-JP" altLang="en-US" dirty="0">
                <a:solidFill>
                  <a:schemeClr val="bg1"/>
                </a:solidFill>
                <a:latin typeface="HG創英角ﾎﾟｯﾌﾟ体" panose="040B0A09000000000000" charset="-128"/>
                <a:ea typeface="HG創英角ﾎﾟｯﾌﾟ体" panose="040B0A09000000000000" charset="-128"/>
                <a:sym typeface="+mn-ea"/>
              </a:rPr>
              <a:t>お弁当もおかずの味がまろや・</a:t>
            </a:r>
            <a:r>
              <a:rPr lang="ja-JP" altLang="en-US" dirty="0" err="1">
                <a:solidFill>
                  <a:schemeClr val="bg1"/>
                </a:solidFill>
                <a:latin typeface="HG創英角ﾎﾟｯﾌﾟ体" panose="040B0A09000000000000" charset="-128"/>
                <a:ea typeface="HG創英角ﾎﾟｯﾌﾟ体" panose="040B0A09000000000000" charset="-128"/>
                <a:sym typeface="+mn-ea"/>
              </a:rPr>
              <a:t>かごはんも</a:t>
            </a:r>
            <a:r>
              <a:rPr lang="ja-JP" altLang="en-US" dirty="0">
                <a:solidFill>
                  <a:schemeClr val="bg1"/>
                </a:solidFill>
                <a:latin typeface="HG創英角ﾎﾟｯﾌﾟ体" panose="040B0A09000000000000" charset="-128"/>
                <a:ea typeface="HG創英角ﾎﾟｯﾌﾟ体" panose="040B0A09000000000000" charset="-128"/>
                <a:sym typeface="+mn-ea"/>
              </a:rPr>
              <a:t>ふっくら炊けてます！</a:t>
            </a:r>
            <a:endParaRPr lang="en-US" altLang="ja-JP" dirty="0">
              <a:solidFill>
                <a:schemeClr val="bg1"/>
              </a:solidFill>
              <a:latin typeface="HG創英角ﾎﾟｯﾌﾟ体" panose="040B0A09000000000000" charset="-128"/>
              <a:ea typeface="HG創英角ﾎﾟｯﾌﾟ体" panose="040B0A09000000000000" charset="-128"/>
            </a:endParaRPr>
          </a:p>
          <a:p>
            <a:endParaRPr lang="ja-JP" altLang="en-US" dirty="0"/>
          </a:p>
        </p:txBody>
      </p:sp>
      <p:sp>
        <p:nvSpPr>
          <p:cNvPr id="3" name="テキストボックス 2"/>
          <p:cNvSpPr txBox="1"/>
          <p:nvPr/>
        </p:nvSpPr>
        <p:spPr>
          <a:xfrm>
            <a:off x="10079355" y="6542405"/>
            <a:ext cx="111125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sym typeface="+mn-ea"/>
              </a:rPr>
              <a:t>編集後記</a:t>
            </a:r>
            <a:endParaRPr kumimoji="1" lang="en-US" altLang="ja-JP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</TotalTime>
  <Words>225</Words>
  <Application>Microsoft Office PowerPoint</Application>
  <PresentationFormat>ユーザー設定</PresentationFormat>
  <Paragraphs>63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9" baseType="lpstr">
      <vt:lpstr>HGP行書体</vt:lpstr>
      <vt:lpstr>HGP創英角ﾎﾟｯﾌﾟ体</vt:lpstr>
      <vt:lpstr>HGS行書体</vt:lpstr>
      <vt:lpstr>HG丸ｺﾞｼｯｸM-PRO</vt:lpstr>
      <vt:lpstr>HG創英角ﾎﾟｯﾌﾟ体</vt:lpstr>
      <vt:lpstr>ＭＳ Ｐゴシック</vt:lpstr>
      <vt:lpstr>ＭＳ ゴシック</vt:lpstr>
      <vt:lpstr>小塚明朝 Pro H</vt:lpstr>
      <vt:lpstr>游ゴシック</vt:lpstr>
      <vt:lpstr>游ゴシック Light</vt:lpstr>
      <vt:lpstr>游明朝</vt:lpstr>
      <vt:lpstr>Arial</vt:lpstr>
      <vt:lpstr>Calibri</vt:lpstr>
      <vt:lpstr>Calibri Light</vt:lpstr>
      <vt:lpstr>Segoe UI Emoji</vt:lpstr>
      <vt:lpstr>Times New Roman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株式会社アカマツ</dc:creator>
  <cp:lastModifiedBy>株式会社アカマツ</cp:lastModifiedBy>
  <cp:revision>22</cp:revision>
  <cp:lastPrinted>2016-10-14T05:21:42Z</cp:lastPrinted>
  <dcterms:created xsi:type="dcterms:W3CDTF">2016-10-13T06:16:00Z</dcterms:created>
  <dcterms:modified xsi:type="dcterms:W3CDTF">2016-10-14T07:49:41Z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1041-10.8.0.5727</vt:lpwstr>
  </property>
</Properties>
</file>